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jpeg" ContentType="image/jpe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240" cy="418644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0640" cy="236376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7720" cy="281772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1640" cy="113976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1800" cy="76032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4000" cy="1141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240" cy="4186440"/>
          </a:xfrm>
          <a:prstGeom prst="rect">
            <a:avLst/>
          </a:prstGeom>
          <a:ln>
            <a:noFill/>
          </a:ln>
        </p:spPr>
      </p:pic>
      <p:pic>
        <p:nvPicPr>
          <p:cNvPr id="43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0640" cy="236376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8609040" y="1676520"/>
            <a:ext cx="2817720" cy="2817720"/>
          </a:xfrm>
          <a:prstGeom prst="ellipse">
            <a:avLst/>
          </a:prstGeom>
          <a:gradFill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5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1640" cy="1139760"/>
          </a:xfrm>
          <a:prstGeom prst="rect">
            <a:avLst/>
          </a:prstGeom>
          <a:ln>
            <a:noFill/>
          </a:ln>
        </p:spPr>
      </p:pic>
      <p:pic>
        <p:nvPicPr>
          <p:cNvPr id="46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1800" cy="760320"/>
          </a:xfrm>
          <a:prstGeom prst="rect">
            <a:avLst/>
          </a:prstGeom>
          <a:ln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10437840" y="0"/>
            <a:ext cx="684000" cy="1141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154880" y="1447920"/>
            <a:ext cx="8823960" cy="332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Your ad could be there … 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646200" y="452880"/>
            <a:ext cx="9402840" cy="91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How to do it?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1097280" y="1474200"/>
            <a:ext cx="8944920" cy="41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Continuous: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Improvement (20% rule)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Integration – source control systems (git)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Delivery – delivery pipeline (jenkins)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Testing – integration and unit tests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Security – code testing for possible problems (static code analysis)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6583680" y="4062600"/>
            <a:ext cx="4448160" cy="242820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1623240" y="4073400"/>
            <a:ext cx="4155480" cy="232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646200" y="452880"/>
            <a:ext cx="9402840" cy="91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How to do it?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097280" y="1474200"/>
            <a:ext cx="8944920" cy="41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Infrastructure as code (IAC)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     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idea is that you write and execute code to define,                               deploy and update your infrastructure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134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Types of IAC tools: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Ad-hoc (latin:: for this purpose) 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1080000" indent="-215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scripts (in bash we trust)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Configuration management tools 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(puppet, chef, ansible)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Server templating tools 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(docker, packer, vagrant)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Server provisioning tools 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(terraform, cloudify, power shell, cloud formation) 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 rot="63600">
            <a:off x="9498600" y="5141880"/>
            <a:ext cx="2464200" cy="159948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8749440" y="822960"/>
            <a:ext cx="3319560" cy="201060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3"/>
          <a:stretch/>
        </p:blipFill>
        <p:spPr>
          <a:xfrm>
            <a:off x="6162840" y="3044160"/>
            <a:ext cx="3321000" cy="2258280"/>
          </a:xfrm>
          <a:prstGeom prst="rect">
            <a:avLst/>
          </a:prstGeom>
          <a:ln>
            <a:noFill/>
          </a:ln>
        </p:spPr>
      </p:pic>
      <p:sp>
        <p:nvSpPr>
          <p:cNvPr id="127" name="CustomShape 3"/>
          <p:cNvSpPr/>
          <p:nvPr/>
        </p:nvSpPr>
        <p:spPr>
          <a:xfrm rot="5400000">
            <a:off x="9669960" y="3177360"/>
            <a:ext cx="1645560" cy="1782720"/>
          </a:xfrm>
          <a:custGeom>
            <a:avLst/>
            <a:gdLst/>
            <a:ahLst/>
            <a:rect l="l" t="t" r="r" b="b"/>
            <a:pathLst>
              <a:path w="787" h="799">
                <a:moveTo>
                  <a:pt x="439" y="12"/>
                </a:moveTo>
                <a:lnTo>
                  <a:pt x="535" y="102"/>
                </a:lnTo>
                <a:lnTo>
                  <a:pt x="391" y="246"/>
                </a:lnTo>
                <a:lnTo>
                  <a:pt x="252" y="108"/>
                </a:lnTo>
                <a:lnTo>
                  <a:pt x="349" y="12"/>
                </a:lnTo>
                <a:lnTo>
                  <a:pt x="0" y="0"/>
                </a:lnTo>
                <a:lnTo>
                  <a:pt x="12" y="348"/>
                </a:lnTo>
                <a:lnTo>
                  <a:pt x="108" y="258"/>
                </a:lnTo>
                <a:lnTo>
                  <a:pt x="282" y="433"/>
                </a:lnTo>
                <a:lnTo>
                  <a:pt x="282" y="799"/>
                </a:lnTo>
                <a:lnTo>
                  <a:pt x="511" y="799"/>
                </a:lnTo>
                <a:lnTo>
                  <a:pt x="511" y="427"/>
                </a:lnTo>
                <a:lnTo>
                  <a:pt x="685" y="252"/>
                </a:lnTo>
                <a:lnTo>
                  <a:pt x="781" y="348"/>
                </a:lnTo>
                <a:lnTo>
                  <a:pt x="787" y="0"/>
                </a:lnTo>
                <a:lnTo>
                  <a:pt x="439" y="12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46200" y="452880"/>
            <a:ext cx="9402840" cy="91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How to do it?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1097280" y="1474200"/>
            <a:ext cx="8944920" cy="41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Infrastructure as code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333000" y="457200"/>
            <a:ext cx="3690000" cy="71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How to do it?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365760" y="1371600"/>
            <a:ext cx="11209680" cy="624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Infrastructure as code – rise of public cloud providers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 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You go back in time a hundred years, if you wanted to have electricity, you had to build your own little electric power plant, and a lot of factories did this. As soon as the electric-power grid came online, they dumped their electric-power generator, and they started buying power off the grid. It just makes more sense. And that’s what is starting to happen with infrastructure computing.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                                                      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Jeff Bezos, Everything Store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646200" y="452880"/>
            <a:ext cx="9402840" cy="91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How to do it?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097280" y="1474200"/>
            <a:ext cx="8944920" cy="41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Monitoring, statistics, metrics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Cultural high trust environment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War games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Blameless post-mortems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Active work on soft skills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6401520" y="1531080"/>
            <a:ext cx="5119560" cy="340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646200" y="452880"/>
            <a:ext cx="940284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Show me the code …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1103400" y="2053080"/>
            <a:ext cx="8944920" cy="41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3"/>
          <p:cNvSpPr/>
          <p:nvPr/>
        </p:nvSpPr>
        <p:spPr>
          <a:xfrm>
            <a:off x="864720" y="1463040"/>
            <a:ext cx="10839240" cy="503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resource "azurerm_resource_group" "az_cace_dev00_resourcegroup01" {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name     = "az_cace_dev00_resourcegroup01"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location = "canadacentral"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}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# terraform init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# terraform plan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# terraform apply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# terraform destroy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# terraform graph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646200" y="452880"/>
            <a:ext cx="9402840" cy="82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More fun … trade info 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731520" y="1396800"/>
            <a:ext cx="2377080" cy="1919880"/>
          </a:xfrm>
          <a:prstGeom prst="ellipse">
            <a:avLst/>
          </a:prstGeom>
          <a:solidFill>
            <a:srgbClr val="ff950e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mongo DB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5394960" y="3224880"/>
            <a:ext cx="1919880" cy="10054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trade stats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5394960" y="4322160"/>
            <a:ext cx="1919880" cy="10054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trade stats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5394960" y="2127600"/>
            <a:ext cx="1919880" cy="10054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trade stats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6"/>
          <p:cNvSpPr/>
          <p:nvPr/>
        </p:nvSpPr>
        <p:spPr>
          <a:xfrm>
            <a:off x="9144000" y="2761920"/>
            <a:ext cx="2377080" cy="1919880"/>
          </a:xfrm>
          <a:prstGeom prst="ellipse">
            <a:avLst/>
          </a:prstGeom>
          <a:solidFill>
            <a:srgbClr val="c5000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IEX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7"/>
          <p:cNvSpPr/>
          <p:nvPr/>
        </p:nvSpPr>
        <p:spPr>
          <a:xfrm>
            <a:off x="1005840" y="4663440"/>
            <a:ext cx="1919880" cy="1737000"/>
          </a:xfrm>
          <a:prstGeom prst="ellipse">
            <a:avLst/>
          </a:prstGeom>
          <a:solidFill>
            <a:srgbClr val="aec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load balancer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8"/>
          <p:cNvSpPr/>
          <p:nvPr/>
        </p:nvSpPr>
        <p:spPr>
          <a:xfrm flipH="1" flipV="1">
            <a:off x="3108960" y="2356920"/>
            <a:ext cx="228600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9"/>
          <p:cNvSpPr/>
          <p:nvPr/>
        </p:nvSpPr>
        <p:spPr>
          <a:xfrm flipH="1" flipV="1">
            <a:off x="3108960" y="2356920"/>
            <a:ext cx="2286000" cy="137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10"/>
          <p:cNvSpPr/>
          <p:nvPr/>
        </p:nvSpPr>
        <p:spPr>
          <a:xfrm flipH="1" flipV="1">
            <a:off x="3108960" y="2356920"/>
            <a:ext cx="2286000" cy="246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11"/>
          <p:cNvSpPr/>
          <p:nvPr/>
        </p:nvSpPr>
        <p:spPr>
          <a:xfrm>
            <a:off x="7315200" y="2630520"/>
            <a:ext cx="1828800" cy="109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12"/>
          <p:cNvSpPr/>
          <p:nvPr/>
        </p:nvSpPr>
        <p:spPr>
          <a:xfrm flipV="1">
            <a:off x="7315200" y="3722040"/>
            <a:ext cx="182880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13"/>
          <p:cNvSpPr/>
          <p:nvPr/>
        </p:nvSpPr>
        <p:spPr>
          <a:xfrm flipV="1">
            <a:off x="7315200" y="3722040"/>
            <a:ext cx="1828800" cy="110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14"/>
          <p:cNvSpPr/>
          <p:nvPr/>
        </p:nvSpPr>
        <p:spPr>
          <a:xfrm flipH="1">
            <a:off x="2926080" y="2630520"/>
            <a:ext cx="2468880" cy="290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15"/>
          <p:cNvSpPr/>
          <p:nvPr/>
        </p:nvSpPr>
        <p:spPr>
          <a:xfrm flipH="1">
            <a:off x="2926080" y="3727800"/>
            <a:ext cx="2468880" cy="180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16"/>
          <p:cNvSpPr/>
          <p:nvPr/>
        </p:nvSpPr>
        <p:spPr>
          <a:xfrm flipH="1">
            <a:off x="2926080" y="4825080"/>
            <a:ext cx="2468880" cy="70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646200" y="452880"/>
            <a:ext cx="940284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More fun … with mongo 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274320" y="1371600"/>
            <a:ext cx="11795400" cy="493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646200" y="452880"/>
            <a:ext cx="940284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More fun … with java 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149760" y="1673280"/>
            <a:ext cx="11841480" cy="447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463680" y="153720"/>
            <a:ext cx="9402840" cy="97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Intro: death spiral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Content Placeholder 3" descr=""/>
          <p:cNvPicPr/>
          <p:nvPr/>
        </p:nvPicPr>
        <p:blipFill>
          <a:blip r:embed="rId1"/>
          <a:stretch/>
        </p:blipFill>
        <p:spPr>
          <a:xfrm>
            <a:off x="555480" y="1240920"/>
            <a:ext cx="2381040" cy="2590200"/>
          </a:xfrm>
          <a:prstGeom prst="rect">
            <a:avLst/>
          </a:prstGeom>
          <a:ln>
            <a:noFill/>
          </a:ln>
        </p:spPr>
      </p:pic>
      <p:pic>
        <p:nvPicPr>
          <p:cNvPr id="87" name="Picture 4" descr=""/>
          <p:cNvPicPr/>
          <p:nvPr/>
        </p:nvPicPr>
        <p:blipFill>
          <a:blip r:embed="rId2"/>
          <a:stretch/>
        </p:blipFill>
        <p:spPr>
          <a:xfrm>
            <a:off x="4225320" y="1240920"/>
            <a:ext cx="2749680" cy="2590200"/>
          </a:xfrm>
          <a:prstGeom prst="rect">
            <a:avLst/>
          </a:prstGeom>
          <a:ln>
            <a:noFill/>
          </a:ln>
        </p:spPr>
      </p:pic>
      <p:pic>
        <p:nvPicPr>
          <p:cNvPr id="88" name="Picture 5" descr=""/>
          <p:cNvPicPr/>
          <p:nvPr/>
        </p:nvPicPr>
        <p:blipFill>
          <a:blip r:embed="rId3"/>
          <a:stretch/>
        </p:blipFill>
        <p:spPr>
          <a:xfrm>
            <a:off x="8385840" y="1247040"/>
            <a:ext cx="2608200" cy="2583720"/>
          </a:xfrm>
          <a:prstGeom prst="rect">
            <a:avLst/>
          </a:prstGeom>
          <a:ln>
            <a:noFill/>
          </a:ln>
        </p:spPr>
      </p:pic>
      <p:pic>
        <p:nvPicPr>
          <p:cNvPr id="89" name="Picture 6" descr=""/>
          <p:cNvPicPr/>
          <p:nvPr/>
        </p:nvPicPr>
        <p:blipFill>
          <a:blip r:embed="rId4"/>
          <a:stretch/>
        </p:blipFill>
        <p:spPr>
          <a:xfrm>
            <a:off x="6413040" y="4161600"/>
            <a:ext cx="2608200" cy="2584440"/>
          </a:xfrm>
          <a:prstGeom prst="rect">
            <a:avLst/>
          </a:prstGeom>
          <a:ln>
            <a:noFill/>
          </a:ln>
        </p:spPr>
      </p:pic>
      <p:pic>
        <p:nvPicPr>
          <p:cNvPr id="90" name="Picture 7" descr=""/>
          <p:cNvPicPr/>
          <p:nvPr/>
        </p:nvPicPr>
        <p:blipFill>
          <a:blip r:embed="rId5"/>
          <a:stretch/>
        </p:blipFill>
        <p:spPr>
          <a:xfrm>
            <a:off x="2193120" y="4077720"/>
            <a:ext cx="2476440" cy="267876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3028320" y="2142720"/>
            <a:ext cx="1092240" cy="978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92" name="CustomShape 3"/>
          <p:cNvSpPr/>
          <p:nvPr/>
        </p:nvSpPr>
        <p:spPr>
          <a:xfrm>
            <a:off x="7170840" y="2142720"/>
            <a:ext cx="1155960" cy="978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93" name="CustomShape 4"/>
          <p:cNvSpPr/>
          <p:nvPr/>
        </p:nvSpPr>
        <p:spPr>
          <a:xfrm rot="7815000">
            <a:off x="9159840" y="4352400"/>
            <a:ext cx="1416600" cy="978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94" name="CustomShape 5"/>
          <p:cNvSpPr/>
          <p:nvPr/>
        </p:nvSpPr>
        <p:spPr>
          <a:xfrm rot="10800000">
            <a:off x="11921400" y="9927360"/>
            <a:ext cx="1416600" cy="978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646200" y="452880"/>
            <a:ext cx="940284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Intro: death spiral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Picture 2" descr=""/>
          <p:cNvPicPr/>
          <p:nvPr/>
        </p:nvPicPr>
        <p:blipFill>
          <a:blip r:embed="rId1"/>
          <a:stretch/>
        </p:blipFill>
        <p:spPr>
          <a:xfrm>
            <a:off x="2216520" y="1562040"/>
            <a:ext cx="8164440" cy="4453560"/>
          </a:xfrm>
          <a:prstGeom prst="rect">
            <a:avLst/>
          </a:prstGeom>
          <a:ln>
            <a:noFill/>
          </a:ln>
        </p:spPr>
      </p:pic>
      <p:sp>
        <p:nvSpPr>
          <p:cNvPr id="97" name="CustomShape 2"/>
          <p:cNvSpPr/>
          <p:nvPr/>
        </p:nvSpPr>
        <p:spPr>
          <a:xfrm>
            <a:off x="791640" y="1562040"/>
            <a:ext cx="1423080" cy="445356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646200" y="452880"/>
            <a:ext cx="940284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Intro: death spiral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1103400" y="2053080"/>
            <a:ext cx="8944920" cy="41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Every industry and company that is not bringing software to the core of their business will be disrupted. 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Jeffrey Immelt, General Electrics CEO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646200" y="452880"/>
            <a:ext cx="940284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devOps or welcome to the other side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1103400" y="2053080"/>
            <a:ext cx="8944920" cy="41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2" name="Picture 3" descr=""/>
          <p:cNvPicPr/>
          <p:nvPr/>
        </p:nvPicPr>
        <p:blipFill>
          <a:blip r:embed="rId1"/>
          <a:stretch/>
        </p:blipFill>
        <p:spPr>
          <a:xfrm>
            <a:off x="0" y="23040"/>
            <a:ext cx="12190320" cy="6833160"/>
          </a:xfrm>
          <a:prstGeom prst="rect">
            <a:avLst/>
          </a:prstGeom>
          <a:ln>
            <a:noFill/>
          </a:ln>
        </p:spPr>
      </p:pic>
      <p:sp>
        <p:nvSpPr>
          <p:cNvPr id="103" name="CustomShape 3"/>
          <p:cNvSpPr/>
          <p:nvPr/>
        </p:nvSpPr>
        <p:spPr>
          <a:xfrm>
            <a:off x="214920" y="1251720"/>
            <a:ext cx="9402480" cy="139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DevOps in nutshell or</a:t>
            </a:r>
            <a:br/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welcome to the other side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288360" y="5943600"/>
            <a:ext cx="5105160" cy="5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0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Abandon hope all ye who enter here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646200" y="452880"/>
            <a:ext cx="940284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Hello! My name is …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1103400" y="2053080"/>
            <a:ext cx="8944920" cy="41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08000">
              <a:lnSpc>
                <a:spcPct val="100000"/>
              </a:lnSpc>
              <a:spcBef>
                <a:spcPts val="1417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…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is Vladislav Milevskiy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  <a:spcBef>
                <a:spcPts val="1417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+10 years in IT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  <a:spcBef>
                <a:spcPts val="1417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- dev :: object pascal; PHP; C#; java; js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  <a:spcBef>
                <a:spcPts val="1417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- devOps :: CI/CD pipelines;  dep/inf management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  <a:spcBef>
                <a:spcPts val="1417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- PROD support :: L3&amp;L4!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  <a:spcBef>
                <a:spcPts val="1417"/>
              </a:spcBef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  <a:spcBef>
                <a:spcPts val="1417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Main intentions for this presentation is …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  <a:spcBef>
                <a:spcPts val="1417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    … 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have simple training material about devOps core values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646200" y="452880"/>
            <a:ext cx="940284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What is devOps?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1103400" y="1415160"/>
            <a:ext cx="11086920" cy="506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is a software engineering culture and practice that aims at unifying software development (dev) and software operation (ops).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                    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Term was created by Patrick Debois as a result of: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- 2008 Agile conference in Toronto (infrastructure as code)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                    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- 2009 Velocity conference in San Jose (Flickr: 10+ Deploys Per Day)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                         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- 2009 first devOps days in Ghent, Belgium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Gene Kim – author of a few interesting books: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- The Phoenix Project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- The DevOps handbook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- Beyond the Phoenix Project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Picture 2" descr=""/>
          <p:cNvPicPr/>
          <p:nvPr/>
        </p:nvPicPr>
        <p:blipFill>
          <a:blip r:embed="rId1"/>
          <a:stretch/>
        </p:blipFill>
        <p:spPr>
          <a:xfrm>
            <a:off x="507240" y="2201040"/>
            <a:ext cx="2372400" cy="2372400"/>
          </a:xfrm>
          <a:prstGeom prst="rect">
            <a:avLst/>
          </a:prstGeom>
          <a:ln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5943600" y="3276720"/>
            <a:ext cx="3031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4"/>
          <p:cNvSpPr/>
          <p:nvPr/>
        </p:nvSpPr>
        <p:spPr>
          <a:xfrm>
            <a:off x="6095880" y="3429000"/>
            <a:ext cx="3031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2" name="Picture 7" descr=""/>
          <p:cNvPicPr/>
          <p:nvPr/>
        </p:nvPicPr>
        <p:blipFill>
          <a:blip r:embed="rId2"/>
          <a:stretch/>
        </p:blipFill>
        <p:spPr>
          <a:xfrm>
            <a:off x="9632160" y="4060800"/>
            <a:ext cx="2298600" cy="258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646200" y="452880"/>
            <a:ext cx="940284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What is devOps?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Picture 4" descr=""/>
          <p:cNvPicPr/>
          <p:nvPr/>
        </p:nvPicPr>
        <p:blipFill>
          <a:blip r:embed="rId1"/>
          <a:stretch/>
        </p:blipFill>
        <p:spPr>
          <a:xfrm>
            <a:off x="289800" y="1274400"/>
            <a:ext cx="5617440" cy="3881880"/>
          </a:xfrm>
          <a:prstGeom prst="rect">
            <a:avLst/>
          </a:prstGeom>
          <a:ln>
            <a:noFill/>
          </a:ln>
        </p:spPr>
      </p:pic>
      <p:pic>
        <p:nvPicPr>
          <p:cNvPr id="115" name="Picture 2" descr=""/>
          <p:cNvPicPr/>
          <p:nvPr/>
        </p:nvPicPr>
        <p:blipFill>
          <a:blip r:embed="rId2"/>
          <a:stretch/>
        </p:blipFill>
        <p:spPr>
          <a:xfrm>
            <a:off x="5531040" y="2520720"/>
            <a:ext cx="6294240" cy="419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646200" y="452880"/>
            <a:ext cx="940284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Why do we need it?</a:t>
            </a:r>
            <a:endParaRPr b="0" lang="en-US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929160" y="1657080"/>
            <a:ext cx="8944920" cy="48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Management: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Win the competition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Beat the death spiral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Increase company value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Engineers: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Avoid burnouts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Most likely you are already doing some of it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Keep your work-life balance promises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Enjoy your work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Customers: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Make proper decision about product or service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Make proper decision about investments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393</TotalTime>
  <Application>LibreOffice/5.2.7.2$Linux_X86_64 LibreOffice_project/20$Build-2</Application>
  <Words>175</Words>
  <Paragraphs>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2018-08-21T21:54:46Z</dcterms:created>
  <dc:creator>Milevskiy, Vladislav</dc:creator>
  <dc:description/>
  <dc:language>en-US</dc:language>
  <cp:lastModifiedBy/>
  <dcterms:modified xsi:type="dcterms:W3CDTF">2018-08-25T15:43:54Z</dcterms:modified>
  <cp:revision>30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MSIP_Label_3db7c0f8-6d74-4949-a071-f96ae6f0ad08_Application">
    <vt:lpwstr>Microsoft Azure Information Protection</vt:lpwstr>
  </property>
  <property fmtid="{D5CDD505-2E9C-101B-9397-08002B2CF9AE}" pid="8" name="MSIP_Label_3db7c0f8-6d74-4949-a071-f96ae6f0ad08_Enabled">
    <vt:lpwstr>True</vt:lpwstr>
  </property>
  <property fmtid="{D5CDD505-2E9C-101B-9397-08002B2CF9AE}" pid="9" name="MSIP_Label_3db7c0f8-6d74-4949-a071-f96ae6f0ad08_Extended_MSFT_Method">
    <vt:lpwstr>Manual</vt:lpwstr>
  </property>
  <property fmtid="{D5CDD505-2E9C-101B-9397-08002B2CF9AE}" pid="10" name="MSIP_Label_3db7c0f8-6d74-4949-a071-f96ae6f0ad08_Name">
    <vt:lpwstr>Public</vt:lpwstr>
  </property>
  <property fmtid="{D5CDD505-2E9C-101B-9397-08002B2CF9AE}" pid="11" name="MSIP_Label_3db7c0f8-6d74-4949-a071-f96ae6f0ad08_Owner">
    <vt:lpwstr>Vladislav.Milevskiy@td.com</vt:lpwstr>
  </property>
  <property fmtid="{D5CDD505-2E9C-101B-9397-08002B2CF9AE}" pid="12" name="MSIP_Label_3db7c0f8-6d74-4949-a071-f96ae6f0ad08_SetDate">
    <vt:lpwstr>2018-08-21T22:20:29.0256418Z</vt:lpwstr>
  </property>
  <property fmtid="{D5CDD505-2E9C-101B-9397-08002B2CF9AE}" pid="13" name="MSIP_Label_3db7c0f8-6d74-4949-a071-f96ae6f0ad08_SiteId">
    <vt:lpwstr>d9da684f-2c03-432a-a7b6-ed714ffc7683</vt:lpwstr>
  </property>
  <property fmtid="{D5CDD505-2E9C-101B-9397-08002B2CF9AE}" pid="14" name="Notes">
    <vt:i4>0</vt:i4>
  </property>
  <property fmtid="{D5CDD505-2E9C-101B-9397-08002B2CF9AE}" pid="15" name="PresentationFormat">
    <vt:lpwstr>Widescreen</vt:lpwstr>
  </property>
  <property fmtid="{D5CDD505-2E9C-101B-9397-08002B2CF9AE}" pid="16" name="ScaleCrop">
    <vt:bool>0</vt:bool>
  </property>
  <property fmtid="{D5CDD505-2E9C-101B-9397-08002B2CF9AE}" pid="17" name="ShareDoc">
    <vt:bool>0</vt:bool>
  </property>
  <property fmtid="{D5CDD505-2E9C-101B-9397-08002B2CF9AE}" pid="18" name="Slides">
    <vt:i4>11</vt:i4>
  </property>
  <property fmtid="{D5CDD505-2E9C-101B-9397-08002B2CF9AE}" pid="19" name="TD_Classification">
    <vt:lpwstr>Public</vt:lpwstr>
  </property>
</Properties>
</file>